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21602700" cy="3240405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B"/>
    <a:srgbClr val="255178"/>
    <a:srgbClr val="F8B03C"/>
    <a:srgbClr val="FF0000"/>
    <a:srgbClr val="00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602C6-B219-47F7-A7F9-ACFB5AF26E8E}" v="176" dt="2024-11-03T18:36:07.543"/>
    <p1510:client id="{53B21723-7CDD-4FDF-A62B-65373E5A3925}" v="301" dt="2024-11-03T18:28:13.273"/>
    <p1510:client id="{B1C05DCD-B3A3-4E1D-A8B6-CCF13966C1BF}" v="5" dt="2024-11-03T18:43:26.227"/>
    <p1510:client id="{C7654554-8E50-4070-98F2-974131AE72AF}" v="73" dt="2024-11-03T18:38:34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598" y="-1932"/>
      </p:cViewPr>
      <p:guideLst>
        <p:guide orient="horz" pos="10206"/>
        <p:guide pos="6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BBFA7D-9BDF-C62E-42AD-9EE1675CD5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E07F002-43D5-1158-0969-C17D9148EA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72FE0C-BB35-53A5-039D-4B8F3E7349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F48490B-3C4D-F7B8-7CEE-BCE8D7CE31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5B78-A5D4-4695-AFE4-7B34AA4A787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1C6207-FECD-2F20-7108-14C69CD82C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7FE8D-B5D6-31F6-C792-1EC1E2528C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3EFDE29-AEEC-7897-03A5-05B37F4D8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685800"/>
            <a:ext cx="228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D92E44A-A08B-37A7-C2EC-08B23C994E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81556AC-465D-F08B-14F6-295C956AEA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63DC99B-9417-888C-C91B-45A3EE63E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EE5004-9ECA-4E71-9AFD-A7DD991781C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F9A7A58-BA1A-67A5-A2F3-DCEA79470D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0AEE8F-4634-4435-BE5F-000503BCF51C}" type="slidenum">
              <a:rPr lang="pt-BR" altLang="pt-BR" sz="1200"/>
              <a:pPr eaLnBrk="1" hangingPunct="1"/>
              <a:t>1</a:t>
            </a:fld>
            <a:endParaRPr lang="pt-BR" altLang="pt-BR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D13D134-51E2-CFF0-B776-008D12C19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A070186-3A86-DA06-05FC-8B27BE8E3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3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838" y="10066338"/>
            <a:ext cx="18361025" cy="694531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0088" y="18362613"/>
            <a:ext cx="15122525" cy="8280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3DFFD1-3045-EDCD-3D71-17EAF5C2F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5C890-F192-AC28-6567-ED725A4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D90636-5F66-734E-4EFD-C4626F6F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E4CF0-9F84-455D-8858-2F1A406286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7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6F27A3-A8D5-9FDB-CFAE-72C9748D9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B06DC7-2570-90F4-E0B1-5A8E4BCA67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D387D8-C11B-C95A-91C8-1B774B34F0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23DAA-2238-4404-B744-2CC4E4A9E6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632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6563" y="20823238"/>
            <a:ext cx="18362612" cy="64357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06563" y="13733463"/>
            <a:ext cx="18362612" cy="7089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738986-6338-783A-4C58-DFA69076A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BA88B3-1605-8F0B-7839-A2E3F83BA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E0B59-1180-E737-FD99-B683B6C1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E1BEC-1B65-4279-B1C1-AC12AABDF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05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87755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02625-3692-6C9A-8FE8-2F27E9924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60102-174B-B85C-1F5B-6411B7E51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32390-5033-6026-6629-EC6013F4B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703D4-316E-4B21-9FBB-4947770233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346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9500" y="7253288"/>
            <a:ext cx="9545638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79500" y="10275888"/>
            <a:ext cx="9545638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0974388" y="7253288"/>
            <a:ext cx="9548812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0974388" y="10275888"/>
            <a:ext cx="9548812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3BDD04-6851-07D8-18C9-3B7164413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1CA3A9-AD61-B690-479F-D03EF8E390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11AB38-83F8-5FB3-3DF9-533CF1A67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2B621-BEC3-4D4C-B6F2-9EC717E76F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9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6028B6-9C88-5C22-CE24-BB27DF8D7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A6E2FB-F8D2-6204-8881-4FFE798FA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5D670A-E192-D1C6-3408-98CD86892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C9B10-6514-4ABD-ADAD-E9D9FE1F66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7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C2E2AC-E705-76D8-774D-E563A1CC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818CF-B119-F8DB-CA14-2BC2111A9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118253-3351-5B76-15B3-F0F88E2DC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525BF-029F-4F89-9728-CD51FA06DA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981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290638"/>
            <a:ext cx="7107238" cy="548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45500" y="1290638"/>
            <a:ext cx="12077700" cy="27655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9500" y="6780213"/>
            <a:ext cx="7107238" cy="2216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6253B-3DA8-55AF-E86E-1411ED334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E20094-9CB0-E701-5095-8B7D9A166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4BC37-1580-E675-F30B-F6C267241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2016D-2030-4BFB-818C-863068FE05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0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3863" y="22682200"/>
            <a:ext cx="12961937" cy="2678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33863" y="2895600"/>
            <a:ext cx="12961937" cy="1944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33863" y="25360313"/>
            <a:ext cx="12961937" cy="3803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5EA4-41DE-8E71-1024-7857450A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2D90E-61F7-AD16-3F18-FDADFFD87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127EF-AC43-0D1A-0562-CB8992016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42A0-CCCC-4C1B-9013-3910A9690F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48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E3758-CF4B-BA90-7DC7-9C61E66E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ECF9A-6305-A010-A2A1-8FB500EB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C403BB-53C2-87AE-C849-03F44BE4B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7CFB-57F4-44E7-9656-73CD7C8C1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84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2275" y="1296988"/>
            <a:ext cx="4860925" cy="27649487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0" y="1296988"/>
            <a:ext cx="14430375" cy="27649487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E501A-9A32-30EB-6806-9662C45A6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6129A-1C58-8594-78C8-7CFC45C6B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BA9AC-68F6-1448-161F-BB26EF4CF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031E2-349C-4AE8-9D07-D70FF1FA56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16C8A5-0C1F-67EA-49BB-B98EEA6C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96988"/>
            <a:ext cx="1944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EE0796-4F74-600D-58A6-C8943A4B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561263"/>
            <a:ext cx="19443700" cy="213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E5C4A7-D5B4-BED8-FB0E-9A81EAA919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284837-3C0D-5CAA-8C27-DCE537328E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80288" y="29508450"/>
            <a:ext cx="684212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ctr"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7DFE46-B538-A01F-84A5-B2EE1F57F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4813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fld id="{94989B6C-3DD7-43F0-A734-55291E08A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2pPr>
      <a:lvl3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3pPr>
      <a:lvl4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4pPr>
      <a:lvl5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5pPr>
      <a:lvl6pPr marL="4572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6pPr>
      <a:lvl7pPr marL="9144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7pPr>
      <a:lvl8pPr marL="13716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8pPr>
      <a:lvl9pPr marL="18288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9pPr>
    </p:titleStyle>
    <p:bodyStyle>
      <a:lvl1pPr marL="1157288" indent="-1157288" algn="l" defTabSz="30861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508250" indent="-965200" algn="l" defTabSz="30861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57625" indent="-771525" algn="l" defTabSz="3086100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400675" indent="-771525" algn="l" defTabSz="30861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6943725" indent="-771525" algn="l" defTabSz="30861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009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8581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3153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7725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>
            <a:extLst>
              <a:ext uri="{FF2B5EF4-FFF2-40B4-BE49-F238E27FC236}">
                <a16:creationId xmlns:a16="http://schemas.microsoft.com/office/drawing/2014/main" id="{D0BC2111-78F8-C6BF-631C-D49368825A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10020" y="9663287"/>
            <a:ext cx="18715367" cy="6017626"/>
          </a:xfrm>
        </p:spPr>
        <p:txBody>
          <a:bodyPr>
            <a:noAutofit/>
          </a:bodyPr>
          <a:lstStyle/>
          <a:p>
            <a:pPr algn="l" eaLnBrk="1" hangingPunct="1">
              <a:lnSpc>
                <a:spcPct val="170000"/>
              </a:lnSpc>
            </a:pPr>
            <a:r>
              <a:rPr lang="pt-BR" sz="3600" b="1" dirty="0" err="1"/>
              <a:t>SolidariaPet</a:t>
            </a:r>
            <a:r>
              <a:rPr lang="pt-BR" sz="3600" dirty="0"/>
              <a:t> é uma plataforma dedicada a conectar pessoas que desejam contribuir com a causa animal. Seja para doar recursos, adotar um pet, oferecer um lar temporário ou se voluntariar em atividades de proteção animal, a </a:t>
            </a:r>
            <a:r>
              <a:rPr lang="pt-BR" sz="3600" dirty="0" err="1"/>
              <a:t>SolidariaPet</a:t>
            </a:r>
            <a:r>
              <a:rPr lang="pt-BR" sz="3600" dirty="0"/>
              <a:t> facilita a união entre aqueles que querem ajudar e as ONGs, abrigos e projetos que precisam de apoio. Nossa missão é tornar o processo de ajuda mais acessível e impactante, criando uma rede solidária que transforma a vida de animais e pessoas.</a:t>
            </a:r>
            <a:endParaRPr lang="pt-BR" altLang="pt-BR" sz="3600" b="1" dirty="0">
              <a:ea typeface="+mn-lt"/>
              <a:cs typeface="+mn-lt"/>
            </a:endParaRPr>
          </a:p>
        </p:txBody>
      </p:sp>
      <p:sp>
        <p:nvSpPr>
          <p:cNvPr id="2055" name="Rectangle 8">
            <a:extLst>
              <a:ext uri="{FF2B5EF4-FFF2-40B4-BE49-F238E27FC236}">
                <a16:creationId xmlns:a16="http://schemas.microsoft.com/office/drawing/2014/main" id="{7EEB2AB2-50DD-9854-4E34-B7A1E604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524" y="30152471"/>
            <a:ext cx="84045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3600" dirty="0" err="1">
                <a:latin typeface="Arial"/>
                <a:cs typeface="Arial"/>
              </a:rPr>
              <a:t>Canva</a:t>
            </a:r>
            <a:r>
              <a:rPr lang="pt-BR" altLang="pt-BR" sz="3600" dirty="0">
                <a:latin typeface="Arial"/>
                <a:cs typeface="Arial"/>
              </a:rPr>
              <a:t> , Photoshop</a:t>
            </a:r>
            <a:endParaRPr lang="pt-BR" altLang="pt-BR" sz="3600" dirty="0">
              <a:cs typeface="Arial"/>
            </a:endParaRPr>
          </a:p>
        </p:txBody>
      </p:sp>
      <p:sp>
        <p:nvSpPr>
          <p:cNvPr id="2056" name="Rectangle 9">
            <a:extLst>
              <a:ext uri="{FF2B5EF4-FFF2-40B4-BE49-F238E27FC236}">
                <a16:creationId xmlns:a16="http://schemas.microsoft.com/office/drawing/2014/main" id="{67D11E1D-D165-4459-526B-20600ADAC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931" y="15382740"/>
            <a:ext cx="9513467" cy="144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pt-BR" sz="4000" dirty="0">
              <a:cs typeface="Arial"/>
            </a:endParaRPr>
          </a:p>
          <a:p>
            <a:pPr algn="just"/>
            <a:endParaRPr lang="pt-BR" sz="4000" dirty="0">
              <a:cs typeface="Arial"/>
            </a:endParaRPr>
          </a:p>
          <a:p>
            <a:pPr algn="just"/>
            <a:r>
              <a:rPr lang="pt-BR" sz="4000" b="1" dirty="0"/>
              <a:t>Objetivo:</a:t>
            </a:r>
            <a:r>
              <a:rPr lang="pt-BR" sz="4000" dirty="0"/>
              <a:t> Nosso aplicativo visa facilitar o engajamento na causa animal, permitindo que você integre ações como adoção, doação e voluntariado de forma simples e prática no seu </a:t>
            </a:r>
            <a:r>
              <a:rPr lang="pt-BR" sz="4000" dirty="0" err="1"/>
              <a:t>Convivio</a:t>
            </a:r>
            <a:r>
              <a:rPr lang="pt-BR" sz="4000" dirty="0"/>
              <a:t>.</a:t>
            </a:r>
            <a:endParaRPr lang="pt-BR" sz="4000" dirty="0">
              <a:cs typeface="Arial"/>
            </a:endParaRPr>
          </a:p>
          <a:p>
            <a:pPr algn="just"/>
            <a:endParaRPr lang="pt-BR" sz="4000" dirty="0">
              <a:cs typeface="Arial"/>
            </a:endParaRPr>
          </a:p>
          <a:p>
            <a:pPr algn="just" eaLnBrk="1" hangingPunct="1"/>
            <a:endParaRPr lang="pt-BR" altLang="pt-BR" sz="4000" dirty="0"/>
          </a:p>
          <a:p>
            <a:pPr algn="just" eaLnBrk="1" hangingPunct="1"/>
            <a:r>
              <a:rPr lang="pt-BR" sz="3600" b="1" dirty="0"/>
              <a:t>Resultados Obtidos:</a:t>
            </a:r>
            <a:r>
              <a:rPr lang="pt-BR" sz="3600" dirty="0"/>
              <a:t> Os usuários do nosso aplicativo experimentam uma significativa redução na burocracia, permitindo que se conectem facilmente com oportunidades de adoção, doação e voluntariado, tornando suas ações em prol da causa animal mais acessíveis e eficazes.</a:t>
            </a:r>
            <a:endParaRPr lang="pt-BR" altLang="pt-BR" sz="3600" dirty="0">
              <a:latin typeface="Arial"/>
              <a:cs typeface="Arial"/>
            </a:endParaRPr>
          </a:p>
        </p:txBody>
      </p:sp>
      <p:sp>
        <p:nvSpPr>
          <p:cNvPr id="2057" name="Rectangle 11">
            <a:extLst>
              <a:ext uri="{FF2B5EF4-FFF2-40B4-BE49-F238E27FC236}">
                <a16:creationId xmlns:a16="http://schemas.microsoft.com/office/drawing/2014/main" id="{CEBAC420-E80A-4FAD-2AEF-D64403EC7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697200"/>
            <a:ext cx="2160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F362FB93-0338-C863-07CC-7540CB74D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85" y="29478657"/>
            <a:ext cx="5892618" cy="2325273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88AE3B8-DA28-5EF3-8562-BA3314717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709" y="30346949"/>
            <a:ext cx="3273973" cy="131445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82D909-E9BE-0EFB-8F95-496F7A1A6B22}"/>
              </a:ext>
            </a:extLst>
          </p:cNvPr>
          <p:cNvSpPr txBox="1"/>
          <p:nvPr/>
        </p:nvSpPr>
        <p:spPr>
          <a:xfrm>
            <a:off x="11826194" y="16641111"/>
            <a:ext cx="8849915" cy="221465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eaLnBrk="1" hangingPunct="1"/>
            <a:r>
              <a:rPr lang="pt-BR" sz="3600" b="1" dirty="0"/>
              <a:t>Justificativa:</a:t>
            </a:r>
            <a:r>
              <a:rPr lang="pt-BR" sz="3600" dirty="0"/>
              <a:t> Reconhecemos que muitas pessoas querem ajudar a causa animal, mas encontram dificuldades para se conectar com oportunidades de adoção, doação ou voluntariado de forma prática e acessível</a:t>
            </a:r>
            <a:endParaRPr lang="pt-BR" altLang="pt-BR" sz="36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5E9E1D-476A-357C-E3A7-C5E012888704}"/>
              </a:ext>
            </a:extLst>
          </p:cNvPr>
          <p:cNvSpPr txBox="1"/>
          <p:nvPr/>
        </p:nvSpPr>
        <p:spPr>
          <a:xfrm>
            <a:off x="11738372" y="25954444"/>
            <a:ext cx="8470149" cy="80456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4000" b="1" dirty="0"/>
              <a:t>Agradecimentos e/ou patrocínio:.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18726FC-4F30-A731-6FA2-051304634A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55158" y="803955"/>
            <a:ext cx="18338370" cy="385792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7943ED7-1122-D938-119D-37B02BDF3764}"/>
              </a:ext>
            </a:extLst>
          </p:cNvPr>
          <p:cNvSpPr/>
          <p:nvPr/>
        </p:nvSpPr>
        <p:spPr bwMode="auto">
          <a:xfrm>
            <a:off x="0" y="0"/>
            <a:ext cx="650875" cy="32404050"/>
          </a:xfrm>
          <a:prstGeom prst="rect">
            <a:avLst/>
          </a:prstGeom>
          <a:solidFill>
            <a:srgbClr val="2551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6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F193D90-4402-7AC3-6D6C-0A6326244177}"/>
              </a:ext>
            </a:extLst>
          </p:cNvPr>
          <p:cNvSpPr/>
          <p:nvPr/>
        </p:nvSpPr>
        <p:spPr bwMode="auto">
          <a:xfrm>
            <a:off x="20989119" y="0"/>
            <a:ext cx="650875" cy="32404050"/>
          </a:xfrm>
          <a:prstGeom prst="rect">
            <a:avLst/>
          </a:prstGeom>
          <a:solidFill>
            <a:srgbClr val="26537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9CEA9CBF-F32D-332C-4E90-A83889573E9C}"/>
              </a:ext>
            </a:extLst>
          </p:cNvPr>
          <p:cNvCxnSpPr>
            <a:cxnSpLocks/>
          </p:cNvCxnSpPr>
          <p:nvPr/>
        </p:nvCxnSpPr>
        <p:spPr bwMode="auto">
          <a:xfrm>
            <a:off x="1263354" y="29508074"/>
            <a:ext cx="1872197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6537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CFB5095E-52FB-83A5-1247-4F84ACAD9F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5360944"/>
            <a:ext cx="18505488" cy="1368425"/>
          </a:xfrm>
        </p:spPr>
        <p:txBody>
          <a:bodyPr/>
          <a:lstStyle/>
          <a:p>
            <a:pPr eaLnBrk="1" hangingPunct="1"/>
            <a:r>
              <a:rPr lang="pt-BR" altLang="pt-BR" sz="9600" b="1" dirty="0" err="1">
                <a:latin typeface="Arial Black"/>
              </a:rPr>
              <a:t>SolidariaPet</a:t>
            </a:r>
            <a:endParaRPr lang="pt-BR" altLang="pt-BR" sz="9600" b="1" dirty="0">
              <a:latin typeface="Arial Black"/>
            </a:endParaRPr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B1133FD2-92BC-7825-D07E-16010ADAF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6532939"/>
            <a:ext cx="19760394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ctr"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>
                <a:latin typeface="Arial"/>
                <a:cs typeface="Arial"/>
              </a:rPr>
              <a:t>Trabalho de Conclusão de Curso Técnico Desenvolvimento De Sistemas</a:t>
            </a:r>
            <a:endParaRPr lang="pt-BR" altLang="pt-BR" sz="4800" b="1" dirty="0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5157E611-E5C6-4DAC-B63E-3041DA126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000" y="8294979"/>
            <a:ext cx="13046614" cy="259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t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t-BR" altLang="pt-BR" sz="2800" dirty="0">
                <a:latin typeface="Arial"/>
                <a:cs typeface="Arial"/>
              </a:rPr>
              <a:t>Guilherme Henrique Fernandes De </a:t>
            </a:r>
            <a:r>
              <a:rPr lang="pt-BR" altLang="pt-BR" sz="2800" dirty="0" err="1">
                <a:latin typeface="Arial"/>
                <a:cs typeface="Arial"/>
              </a:rPr>
              <a:t>Araujo</a:t>
            </a:r>
            <a:endParaRPr lang="pt-BR" altLang="pt-BR" sz="4000" dirty="0"/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FA066ED1-B0CF-4D04-9D96-D586888BC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623" y="25640326"/>
            <a:ext cx="4762500" cy="4762500"/>
          </a:xfrm>
          <a:prstGeom prst="rect">
            <a:avLst/>
          </a:prstGeom>
        </p:spPr>
      </p:pic>
      <p:pic>
        <p:nvPicPr>
          <p:cNvPr id="1034" name="Picture 10" descr="Resultado de imagem para Ícone Canva. Tamanho: 206 x 206. Fonte: freelogopng.com">
            <a:extLst>
              <a:ext uri="{FF2B5EF4-FFF2-40B4-BE49-F238E27FC236}">
                <a16:creationId xmlns:a16="http://schemas.microsoft.com/office/drawing/2014/main" id="{25C7F94A-C3A8-43DB-A164-1B4D02AE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194" y="26901528"/>
            <a:ext cx="19621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dobe Photoshop Logo - PNG and Vector - Logo Download">
            <a:extLst>
              <a:ext uri="{FF2B5EF4-FFF2-40B4-BE49-F238E27FC236}">
                <a16:creationId xmlns:a16="http://schemas.microsoft.com/office/drawing/2014/main" id="{03B10D10-E12A-44F9-9830-5FAE9C6A3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6414" y="26853823"/>
            <a:ext cx="2061203" cy="200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m 19" descr="Boneca com roupa amarela&#10;&#10;Descrição gerada automaticamente">
            <a:extLst>
              <a:ext uri="{FF2B5EF4-FFF2-40B4-BE49-F238E27FC236}">
                <a16:creationId xmlns:a16="http://schemas.microsoft.com/office/drawing/2014/main" id="{103C8358-5084-45C6-9DB7-F29E01CC02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5539" y="20628169"/>
            <a:ext cx="4681879" cy="468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31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d1fa1b40-ff93-4984-913a-345b54231121" xsi:nil="true"/>
    <lcf76f155ced4ddcb4097134ff3c332f xmlns="d1fa1b40-ff93-4984-913a-345b54231121">
      <Terms xmlns="http://schemas.microsoft.com/office/infopath/2007/PartnerControls"/>
    </lcf76f155ced4ddcb4097134ff3c332f>
    <TaxCatchAll xmlns="c9282592-c3ba-4a82-90f2-eecdebc217e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76D4C4EAF58304FB83250F09806889A" ma:contentTypeVersion="13" ma:contentTypeDescription="Crie um novo documento." ma:contentTypeScope="" ma:versionID="0e62071a8fcd2ce8418f07af855593b3">
  <xsd:schema xmlns:xsd="http://www.w3.org/2001/XMLSchema" xmlns:xs="http://www.w3.org/2001/XMLSchema" xmlns:p="http://schemas.microsoft.com/office/2006/metadata/properties" xmlns:ns2="d1fa1b40-ff93-4984-913a-345b54231121" xmlns:ns3="c9282592-c3ba-4a82-90f2-eecdebc217ee" targetNamespace="http://schemas.microsoft.com/office/2006/metadata/properties" ma:root="true" ma:fieldsID="b1a0c6f78a77531d04e35e31fcd72908" ns2:_="" ns3:_="">
    <xsd:import namespace="d1fa1b40-ff93-4984-913a-345b54231121"/>
    <xsd:import namespace="c9282592-c3ba-4a82-90f2-eecdebc217e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fa1b40-ff93-4984-913a-345b5423112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3714fbfa-5ced-4307-b76a-786f22ad6a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282592-c3ba-4a82-90f2-eecdebc217e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b2dfc1c-1604-4c93-8fcf-1cdb3a36d8f3}" ma:internalName="TaxCatchAll" ma:showField="CatchAllData" ma:web="c9282592-c3ba-4a82-90f2-eecdebc217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B19F77-C8A4-4F1D-823E-4C7AB9836BE8}">
  <ds:schemaRefs>
    <ds:schemaRef ds:uri="c9282592-c3ba-4a82-90f2-eecdebc217ee"/>
    <ds:schemaRef ds:uri="d1fa1b40-ff93-4984-913a-345b5423112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6947C4-0C15-4DE3-80DA-5585F009B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0C83C4-4D63-4C16-80A1-59EC14F6215E}">
  <ds:schemaRefs>
    <ds:schemaRef ds:uri="c9282592-c3ba-4a82-90f2-eecdebc217ee"/>
    <ds:schemaRef ds:uri="d1fa1b40-ff93-4984-913a-345b542311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</TotalTime>
  <Words>216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Design padrão</vt:lpstr>
      <vt:lpstr>SolidariaPet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</dc:creator>
  <cp:lastModifiedBy>GUILHERME HENRIQUE FERNANDES DE ARAUJO</cp:lastModifiedBy>
  <cp:revision>4</cp:revision>
  <dcterms:created xsi:type="dcterms:W3CDTF">2006-11-04T15:46:42Z</dcterms:created>
  <dcterms:modified xsi:type="dcterms:W3CDTF">2024-11-03T19:26:34Z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0x010100A76D4C4EAF58304FB83250F09806889A</vt:lpwstr>
  </property>
  <property fmtid="{D5CDD505-2E9C-101B-9397-08002B2CF9AE}" pid="3" name="MediaServiceImageTags">
    <vt:lpwstr/>
  </property>
</Properties>
</file>